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7" r:id="rId3"/>
    <p:sldId id="259" r:id="rId5"/>
    <p:sldId id="258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7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64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6B846A-61F7-49BF-860D-9FA6E39E4EDC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6A9A34-428B-4502-B531-ABFF1180BD7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tags" Target="../tags/tag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8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tags" Target="../tags/tag8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jpeg"/><Relationship Id="rId7" Type="http://schemas.openxmlformats.org/officeDocument/2006/relationships/image" Target="../media/image12.jpeg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9.jpeg"/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grayscl/>
          </a:blip>
          <a:srcRect l="22121" r="38969" b="19988"/>
          <a:stretch>
            <a:fillRect/>
          </a:stretch>
        </p:blipFill>
        <p:spPr>
          <a:xfrm>
            <a:off x="7764145" y="777240"/>
            <a:ext cx="4426585" cy="6076315"/>
          </a:xfrm>
          <a:custGeom>
            <a:avLst/>
            <a:gdLst>
              <a:gd name="connsiteX0" fmla="*/ 4970956 w 4970956"/>
              <a:gd name="connsiteY0" fmla="*/ 0 h 6823632"/>
              <a:gd name="connsiteX1" fmla="*/ 4970955 w 4970956"/>
              <a:gd name="connsiteY1" fmla="*/ 6823632 h 6823632"/>
              <a:gd name="connsiteX2" fmla="*/ 0 w 4970956"/>
              <a:gd name="connsiteY2" fmla="*/ 2796163 h 682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956" h="6823632">
                <a:moveTo>
                  <a:pt x="4970956" y="0"/>
                </a:moveTo>
                <a:lnTo>
                  <a:pt x="4970955" y="6823632"/>
                </a:lnTo>
                <a:lnTo>
                  <a:pt x="0" y="2796163"/>
                </a:lnTo>
                <a:close/>
              </a:path>
            </a:pathLst>
          </a:custGeom>
        </p:spPr>
      </p:pic>
      <p:sp>
        <p:nvSpPr>
          <p:cNvPr id="16" name="任意多边形: 形状 15"/>
          <p:cNvSpPr/>
          <p:nvPr/>
        </p:nvSpPr>
        <p:spPr>
          <a:xfrm rot="16200000">
            <a:off x="4604742" y="3100983"/>
            <a:ext cx="603647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6" name="组合 1"/>
          <p:cNvGrpSpPr/>
          <p:nvPr/>
        </p:nvGrpSpPr>
        <p:grpSpPr>
          <a:xfrm>
            <a:off x="1270" y="875030"/>
            <a:ext cx="5223510" cy="5977890"/>
            <a:chOff x="-1" y="565806"/>
            <a:chExt cx="4933951" cy="5543551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8688" t="282" r="51600" b="17821"/>
            <a:stretch>
              <a:fillRect/>
            </a:stretch>
          </p:blipFill>
          <p:spPr>
            <a:xfrm>
              <a:off x="0" y="565806"/>
              <a:ext cx="4778923" cy="5543551"/>
            </a:xfrm>
            <a:custGeom>
              <a:avLst/>
              <a:gdLst>
                <a:gd name="connsiteX0" fmla="*/ 0 w 4841735"/>
                <a:gd name="connsiteY0" fmla="*/ 0 h 5616413"/>
                <a:gd name="connsiteX1" fmla="*/ 4841735 w 4841735"/>
                <a:gd name="connsiteY1" fmla="*/ 2808207 h 5616413"/>
                <a:gd name="connsiteX2" fmla="*/ 0 w 4841735"/>
                <a:gd name="connsiteY2" fmla="*/ 5616413 h 56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1735" h="5616413">
                  <a:moveTo>
                    <a:pt x="0" y="0"/>
                  </a:moveTo>
                  <a:lnTo>
                    <a:pt x="4841735" y="2808207"/>
                  </a:lnTo>
                  <a:lnTo>
                    <a:pt x="0" y="5616413"/>
                  </a:lnTo>
                  <a:close/>
                </a:path>
              </a:pathLst>
            </a:custGeom>
          </p:spPr>
        </p:pic>
        <p:sp>
          <p:nvSpPr>
            <p:cNvPr id="19" name="任意多边形: 形状 18"/>
            <p:cNvSpPr/>
            <p:nvPr/>
          </p:nvSpPr>
          <p:spPr>
            <a:xfrm rot="5400000">
              <a:off x="-304801" y="870606"/>
              <a:ext cx="5543551" cy="4933951"/>
            </a:xfrm>
            <a:custGeom>
              <a:avLst/>
              <a:gdLst>
                <a:gd name="connsiteX0" fmla="*/ 363359 w 3103418"/>
                <a:gd name="connsiteY0" fmla="*/ 2435214 h 2675360"/>
                <a:gd name="connsiteX1" fmla="*/ 2740059 w 3103418"/>
                <a:gd name="connsiteY1" fmla="*/ 2435214 h 2675360"/>
                <a:gd name="connsiteX2" fmla="*/ 1551709 w 3103418"/>
                <a:gd name="connsiteY2" fmla="*/ 386337 h 2675360"/>
                <a:gd name="connsiteX3" fmla="*/ 0 w 3103418"/>
                <a:gd name="connsiteY3" fmla="*/ 2675360 h 2675360"/>
                <a:gd name="connsiteX4" fmla="*/ 1551709 w 3103418"/>
                <a:gd name="connsiteY4" fmla="*/ 0 h 2675360"/>
                <a:gd name="connsiteX5" fmla="*/ 3103418 w 3103418"/>
                <a:gd name="connsiteY5" fmla="*/ 2675360 h 26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3418" h="2675360">
                  <a:moveTo>
                    <a:pt x="363359" y="2435214"/>
                  </a:moveTo>
                  <a:lnTo>
                    <a:pt x="2740059" y="2435214"/>
                  </a:lnTo>
                  <a:lnTo>
                    <a:pt x="1551709" y="386337"/>
                  </a:lnTo>
                  <a:close/>
                  <a:moveTo>
                    <a:pt x="0" y="2675360"/>
                  </a:moveTo>
                  <a:lnTo>
                    <a:pt x="1551709" y="0"/>
                  </a:lnTo>
                  <a:lnTo>
                    <a:pt x="3103418" y="267536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任意多边形: 形状 19"/>
          <p:cNvSpPr/>
          <p:nvPr/>
        </p:nvSpPr>
        <p:spPr>
          <a:xfrm rot="16200000">
            <a:off x="2726531" y="1137047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6200000">
            <a:off x="6938645" y="1602105"/>
            <a:ext cx="6076950" cy="4425950"/>
          </a:xfrm>
          <a:custGeom>
            <a:avLst/>
            <a:gdLst>
              <a:gd name="connsiteX0" fmla="*/ 6823632 w 6823632"/>
              <a:gd name="connsiteY0" fmla="*/ 4970956 h 4970956"/>
              <a:gd name="connsiteX1" fmla="*/ 0 w 6823632"/>
              <a:gd name="connsiteY1" fmla="*/ 4970955 h 4970956"/>
              <a:gd name="connsiteX2" fmla="*/ 4027469 w 6823632"/>
              <a:gd name="connsiteY2" fmla="*/ 0 h 4970956"/>
              <a:gd name="connsiteX3" fmla="*/ 6823632 w 6823632"/>
              <a:gd name="connsiteY3" fmla="*/ 4970956 h 49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632" h="4970956">
                <a:moveTo>
                  <a:pt x="6823632" y="4970956"/>
                </a:moveTo>
                <a:lnTo>
                  <a:pt x="0" y="4970955"/>
                </a:lnTo>
                <a:lnTo>
                  <a:pt x="4027469" y="0"/>
                </a:lnTo>
                <a:lnTo>
                  <a:pt x="6823632" y="497095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 rot="16200000">
            <a:off x="4197985" y="-1139190"/>
            <a:ext cx="3794760" cy="12190095"/>
          </a:xfrm>
          <a:custGeom>
            <a:avLst/>
            <a:gdLst>
              <a:gd name="connsiteX0" fmla="*/ 4061839 w 4061839"/>
              <a:gd name="connsiteY0" fmla="*/ 7221046 h 12192001"/>
              <a:gd name="connsiteX1" fmla="*/ 34370 w 4061839"/>
              <a:gd name="connsiteY1" fmla="*/ 12192001 h 12192001"/>
              <a:gd name="connsiteX2" fmla="*/ 0 w 4061839"/>
              <a:gd name="connsiteY2" fmla="*/ 12192001 h 12192001"/>
              <a:gd name="connsiteX3" fmla="*/ 1 w 4061839"/>
              <a:gd name="connsiteY3" fmla="*/ 0 h 12192001"/>
              <a:gd name="connsiteX4" fmla="*/ 4061839 w 4061839"/>
              <a:gd name="connsiteY4" fmla="*/ 7221046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1839" h="12192001">
                <a:moveTo>
                  <a:pt x="4061839" y="7221046"/>
                </a:moveTo>
                <a:lnTo>
                  <a:pt x="34370" y="12192001"/>
                </a:lnTo>
                <a:lnTo>
                  <a:pt x="0" y="12192001"/>
                </a:lnTo>
                <a:lnTo>
                  <a:pt x="1" y="0"/>
                </a:lnTo>
                <a:lnTo>
                  <a:pt x="4061839" y="72210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00" name="文本框 47"/>
          <p:cNvSpPr txBox="1"/>
          <p:nvPr/>
        </p:nvSpPr>
        <p:spPr>
          <a:xfrm>
            <a:off x="4813776" y="479584"/>
            <a:ext cx="2621756" cy="852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950" dirty="0">
                <a:solidFill>
                  <a:srgbClr val="68D7D8"/>
                </a:solidFill>
              </a:rPr>
              <a:t>2019</a:t>
            </a:r>
            <a:endParaRPr lang="zh-CN" altLang="en-US" sz="4950" dirty="0">
              <a:solidFill>
                <a:srgbClr val="68D7D8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71475" y="1296035"/>
            <a:ext cx="5851525" cy="5107305"/>
          </a:xfrm>
          <a:prstGeom prst="triangl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 rot="5400000" flipH="1">
            <a:off x="1487091" y="5310188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5400000" flipH="1">
            <a:off x="9194006" y="965597"/>
            <a:ext cx="602456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纯音乐 - 爱的协奏曲 - concerto pour unr j">
            <a:hlinkClick r:id="" action="ppaction://media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5110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6" name="图片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86" y="1332151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107940" y="5427345"/>
            <a:ext cx="2770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by--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乔木老师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QQ:1919270709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5015865" y="4168140"/>
            <a:ext cx="3702050" cy="810260"/>
          </a:xfrm>
          <a:prstGeom prst="rect">
            <a:avLst/>
          </a:prstGeom>
        </p:spPr>
        <p:txBody>
          <a:bodyPr vert="horz" wrap="square" lIns="90000" tIns="46800" rIns="90000" bIns="46800" anchor="ctr" anchorCtr="0">
            <a:normAutofit/>
          </a:bodyPr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走进编程的世界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--python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 rot="0">
            <a:off x="4684395" y="3808730"/>
            <a:ext cx="1064260" cy="1169670"/>
            <a:chOff x="2269022" y="2987480"/>
            <a:chExt cx="899403" cy="988076"/>
          </a:xfrm>
        </p:grpSpPr>
        <p:sp>
          <p:nvSpPr>
            <p:cNvPr id="23" name="Freeform 6"/>
            <p:cNvSpPr/>
            <p:nvPr>
              <p:custDataLst>
                <p:tags r:id="rId7"/>
              </p:custDataLst>
            </p:nvPr>
          </p:nvSpPr>
          <p:spPr bwMode="auto">
            <a:xfrm>
              <a:off x="2319693" y="3102756"/>
              <a:ext cx="539642" cy="727123"/>
            </a:xfrm>
            <a:custGeom>
              <a:avLst/>
              <a:gdLst>
                <a:gd name="T0" fmla="*/ 0 w 426"/>
                <a:gd name="T1" fmla="*/ 0 h 574"/>
                <a:gd name="T2" fmla="*/ 72 w 426"/>
                <a:gd name="T3" fmla="*/ 574 h 574"/>
                <a:gd name="T4" fmla="*/ 426 w 426"/>
                <a:gd name="T5" fmla="*/ 224 h 574"/>
                <a:gd name="T6" fmla="*/ 0 w 42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574">
                  <a:moveTo>
                    <a:pt x="0" y="0"/>
                  </a:moveTo>
                  <a:lnTo>
                    <a:pt x="72" y="574"/>
                  </a:lnTo>
                  <a:lnTo>
                    <a:pt x="426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54000" tIns="35100" rIns="67500" bIns="35100" numCol="1" anchor="ctr" anchorCtr="0" compatLnSpc="1">
              <a:normAutofit/>
            </a:bodyPr>
            <a:p>
              <a:endParaRPr lang="zh-CN" altLang="en-US" sz="1350"/>
            </a:p>
          </p:txBody>
        </p:sp>
        <p:sp>
          <p:nvSpPr>
            <p:cNvPr id="29" name="Freeform 5"/>
            <p:cNvSpPr/>
            <p:nvPr>
              <p:custDataLst>
                <p:tags r:id="rId8"/>
              </p:custDataLst>
            </p:nvPr>
          </p:nvSpPr>
          <p:spPr bwMode="auto">
            <a:xfrm>
              <a:off x="2410900" y="2987480"/>
              <a:ext cx="623249" cy="842398"/>
            </a:xfrm>
            <a:custGeom>
              <a:avLst/>
              <a:gdLst>
                <a:gd name="T0" fmla="*/ 30 w 492"/>
                <a:gd name="T1" fmla="*/ 0 h 665"/>
                <a:gd name="T2" fmla="*/ 0 w 492"/>
                <a:gd name="T3" fmla="*/ 665 h 665"/>
                <a:gd name="T4" fmla="*/ 492 w 492"/>
                <a:gd name="T5" fmla="*/ 181 h 665"/>
                <a:gd name="T6" fmla="*/ 30 w 492"/>
                <a:gd name="T7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665">
                  <a:moveTo>
                    <a:pt x="30" y="0"/>
                  </a:moveTo>
                  <a:lnTo>
                    <a:pt x="0" y="665"/>
                  </a:lnTo>
                  <a:lnTo>
                    <a:pt x="492" y="18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4000" tIns="35100" rIns="67500" bIns="35100" numCol="1" anchor="ctr" anchorCtr="0" compatLnSpc="1">
              <a:normAutofit/>
            </a:bodyPr>
            <a:p>
              <a:endParaRPr lang="zh-CN" altLang="en-US" sz="1350"/>
            </a:p>
          </p:txBody>
        </p:sp>
        <p:sp>
          <p:nvSpPr>
            <p:cNvPr id="30" name="Freeform 7"/>
            <p:cNvSpPr/>
            <p:nvPr>
              <p:custDataLst>
                <p:tags r:id="rId9"/>
              </p:custDataLst>
            </p:nvPr>
          </p:nvSpPr>
          <p:spPr bwMode="auto">
            <a:xfrm>
              <a:off x="2269022" y="3083754"/>
              <a:ext cx="899403" cy="891802"/>
            </a:xfrm>
            <a:custGeom>
              <a:avLst/>
              <a:gdLst>
                <a:gd name="T0" fmla="*/ 705 w 710"/>
                <a:gd name="T1" fmla="*/ 0 h 704"/>
                <a:gd name="T2" fmla="*/ 710 w 710"/>
                <a:gd name="T3" fmla="*/ 5 h 704"/>
                <a:gd name="T4" fmla="*/ 0 w 710"/>
                <a:gd name="T5" fmla="*/ 704 h 704"/>
                <a:gd name="T6" fmla="*/ 0 w 710"/>
                <a:gd name="T7" fmla="*/ 704 h 704"/>
                <a:gd name="T8" fmla="*/ 705 w 710"/>
                <a:gd name="T9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0" h="704">
                  <a:moveTo>
                    <a:pt x="705" y="0"/>
                  </a:moveTo>
                  <a:lnTo>
                    <a:pt x="710" y="5"/>
                  </a:lnTo>
                  <a:lnTo>
                    <a:pt x="0" y="704"/>
                  </a:lnTo>
                  <a:lnTo>
                    <a:pt x="0" y="70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4000" tIns="35100" rIns="67500" bIns="35100" numCol="1" anchor="ctr" anchorCtr="0" compatLnSpc="1">
              <a:normAutofit/>
            </a:bodyPr>
            <a:p>
              <a:endParaRPr lang="zh-CN" altLang="en-US" sz="1350"/>
            </a:p>
          </p:txBody>
        </p:sp>
      </p:grpSp>
      <p:cxnSp>
        <p:nvCxnSpPr>
          <p:cNvPr id="21" name="直接连接符 20"/>
          <p:cNvCxnSpPr/>
          <p:nvPr>
            <p:custDataLst>
              <p:tags r:id="rId10"/>
            </p:custDataLst>
          </p:nvPr>
        </p:nvCxnSpPr>
        <p:spPr>
          <a:xfrm flipH="1">
            <a:off x="5015865" y="4827270"/>
            <a:ext cx="29159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1"/>
            </p:custDataLst>
          </p:nvPr>
        </p:nvCxnSpPr>
        <p:spPr>
          <a:xfrm flipH="1">
            <a:off x="5748655" y="4185920"/>
            <a:ext cx="21831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480" y="50800"/>
            <a:ext cx="76619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解释性语言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90" y="3540760"/>
            <a:ext cx="3128645" cy="3289935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8660130" y="3794125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74150" y="4001135"/>
            <a:ext cx="1581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你好</a:t>
            </a:r>
            <a:endParaRPr lang="zh-CN" altLang="en-US" sz="360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8660130" y="5370195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844915" y="5584825"/>
            <a:ext cx="16122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hello</a:t>
            </a:r>
            <a:endParaRPr lang="en-US" altLang="zh-CN" sz="4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8382635" y="2129155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96935" y="2374265"/>
            <a:ext cx="1719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あろは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5757545" y="2098040"/>
            <a:ext cx="1981200" cy="11976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23845" y="2632710"/>
            <a:ext cx="1536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64250" y="2374265"/>
            <a:ext cx="1628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안녕</a:t>
            </a:r>
            <a:endParaRPr lang="zh-CN" altLang="en-US" sz="4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2263775" y="3540760"/>
            <a:ext cx="3101975" cy="12128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356485" y="3492500"/>
            <a:ext cx="3009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010011100001000100</a:t>
            </a:r>
            <a:endParaRPr lang="en-US" altLang="zh-CN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10216515" y="1990090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乘号 19"/>
          <p:cNvSpPr/>
          <p:nvPr/>
        </p:nvSpPr>
        <p:spPr>
          <a:xfrm>
            <a:off x="5941695" y="915035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乘号 20"/>
          <p:cNvSpPr/>
          <p:nvPr/>
        </p:nvSpPr>
        <p:spPr>
          <a:xfrm>
            <a:off x="10641330" y="3724910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乘号 21"/>
          <p:cNvSpPr/>
          <p:nvPr/>
        </p:nvSpPr>
        <p:spPr>
          <a:xfrm>
            <a:off x="10655935" y="5370195"/>
            <a:ext cx="1612265" cy="133604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笑脸 23"/>
          <p:cNvSpPr/>
          <p:nvPr/>
        </p:nvSpPr>
        <p:spPr>
          <a:xfrm>
            <a:off x="2823845" y="2051685"/>
            <a:ext cx="1796415" cy="1351280"/>
          </a:xfrm>
          <a:prstGeom prst="smileyFac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240" y="4979670"/>
            <a:ext cx="53740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二进制语言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计算机硬件唯一可以识别的语言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01101101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 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01001011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8575" y="6667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解释性语言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85" y="1315720"/>
            <a:ext cx="2559050" cy="2416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85" y="4159885"/>
            <a:ext cx="2675890" cy="25273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753995" y="1636395"/>
            <a:ext cx="1950720" cy="1412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834005" y="4498340"/>
            <a:ext cx="1870710" cy="149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运行</a:t>
            </a:r>
            <a:endParaRPr lang="zh-CN" altLang="en-US" sz="4400"/>
          </a:p>
        </p:txBody>
      </p:sp>
      <p:sp>
        <p:nvSpPr>
          <p:cNvPr id="9" name="右箭头 8"/>
          <p:cNvSpPr/>
          <p:nvPr/>
        </p:nvSpPr>
        <p:spPr>
          <a:xfrm>
            <a:off x="7369810" y="1529715"/>
            <a:ext cx="1933575" cy="162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474585" y="4566285"/>
            <a:ext cx="1735455" cy="1458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编译型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1421765"/>
            <a:ext cx="2588260" cy="1890395"/>
          </a:xfrm>
          <a:prstGeom prst="rect">
            <a:avLst/>
          </a:prstGeom>
        </p:spPr>
      </p:pic>
      <p:pic>
        <p:nvPicPr>
          <p:cNvPr id="12" name="图片 11" descr="解释型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60" y="4566285"/>
            <a:ext cx="2384425" cy="2064385"/>
          </a:xfrm>
          <a:prstGeom prst="rect">
            <a:avLst/>
          </a:prstGeom>
        </p:spPr>
      </p:pic>
      <p:pic>
        <p:nvPicPr>
          <p:cNvPr id="13" name="图片 12" descr="解释型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" y="4314825"/>
            <a:ext cx="2679065" cy="1962150"/>
          </a:xfrm>
          <a:prstGeom prst="rect">
            <a:avLst/>
          </a:prstGeom>
        </p:spPr>
      </p:pic>
      <p:pic>
        <p:nvPicPr>
          <p:cNvPr id="14" name="图片 13" descr="编译型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015" y="1307465"/>
            <a:ext cx="2426970" cy="20046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89850" y="1988820"/>
            <a:ext cx="1520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endParaRPr lang="zh-CN" altLang="en-US" sz="4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97145" y="600710"/>
            <a:ext cx="2272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编译型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00650" y="3791585"/>
            <a:ext cx="1706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解释型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78760" y="2039620"/>
            <a:ext cx="1566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编译器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93000" y="4972050"/>
            <a:ext cx="1443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解释器</a:t>
            </a:r>
            <a:endParaRPr lang="zh-CN" altLang="en-US" sz="3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5240" y="12700"/>
            <a:ext cx="618807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40" y="1379220"/>
            <a:ext cx="12192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完成第一个程序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'hello world'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的书写与运行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1.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在哪儿写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2.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写什么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3.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写完的东西怎么使用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4.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使用完的结果是什么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020" y="25400"/>
            <a:ext cx="759015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第一个程序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264920"/>
            <a:ext cx="12174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新建文本文档文件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修改名称为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sixstar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.py</a:t>
            </a:r>
            <a:endParaRPr lang="en-US" altLang="zh-CN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新建文本文档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2935605"/>
            <a:ext cx="2921000" cy="3221355"/>
          </a:xfrm>
          <a:prstGeom prst="rect">
            <a:avLst/>
          </a:prstGeom>
        </p:spPr>
      </p:pic>
      <p:pic>
        <p:nvPicPr>
          <p:cNvPr id="5" name="图片 4" descr="python文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210" y="2848610"/>
            <a:ext cx="2949575" cy="33083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421380" y="4270375"/>
            <a:ext cx="5348605" cy="848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24580" y="3502025"/>
            <a:ext cx="46869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重命名</a:t>
            </a:r>
            <a:endParaRPr lang="zh-CN" altLang="en-US" sz="44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510" y="1841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第一个程序</a:t>
            </a:r>
            <a:endParaRPr lang="zh-CN" altLang="en-US" sz="6000"/>
          </a:p>
        </p:txBody>
      </p:sp>
      <p:sp>
        <p:nvSpPr>
          <p:cNvPr id="3" name="文本框 2"/>
          <p:cNvSpPr txBox="1"/>
          <p:nvPr/>
        </p:nvSpPr>
        <p:spPr>
          <a:xfrm>
            <a:off x="0" y="1417955"/>
            <a:ext cx="1220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记事本打开文件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书写程序内容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记事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115"/>
            <a:ext cx="7371080" cy="485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79030" y="2176145"/>
            <a:ext cx="47377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4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保存文件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Ctrl + S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-17780" y="-1460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第一个程序</a:t>
            </a:r>
            <a:endParaRPr lang="zh-CN" altLang="en-US" sz="6000"/>
          </a:p>
        </p:txBody>
      </p:sp>
      <p:sp>
        <p:nvSpPr>
          <p:cNvPr id="3" name="文本框 2"/>
          <p:cNvSpPr txBox="1"/>
          <p:nvPr/>
        </p:nvSpPr>
        <p:spPr>
          <a:xfrm>
            <a:off x="15240" y="1503045"/>
            <a:ext cx="12173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打开命令行工具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输入执行命令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python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文件名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.py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python sixstar.py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运行程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3272790"/>
            <a:ext cx="7318375" cy="35540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510" y="8255"/>
            <a:ext cx="7827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BUG</a:t>
            </a:r>
            <a:endParaRPr lang="en-US" altLang="zh-CN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1549400"/>
            <a:ext cx="7726680" cy="529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55" y="1549400"/>
            <a:ext cx="1550035" cy="1426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08285" y="1939925"/>
            <a:ext cx="2489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BUG</a:t>
            </a:r>
            <a:endParaRPr lang="en-US" altLang="zh-CN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9679940" y="2051050"/>
            <a:ext cx="1173480" cy="534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155" y="4192270"/>
            <a:ext cx="1173480" cy="1039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55" y="5231765"/>
            <a:ext cx="1550035" cy="142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9394190" y="4984115"/>
            <a:ext cx="1173480" cy="534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619740" y="5046345"/>
            <a:ext cx="1513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DEBUG</a:t>
            </a:r>
            <a:endParaRPr lang="en-US" altLang="zh-CN" sz="2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643620" y="4902835"/>
            <a:ext cx="578485" cy="6972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510" y="8255"/>
            <a:ext cx="7827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BUG</a:t>
            </a:r>
            <a:endParaRPr lang="en-US" altLang="zh-CN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" y="1321435"/>
            <a:ext cx="121786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具备识别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多看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具备分析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多思考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具备解决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的能力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多尝试、查询资料、记录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370" y="45720"/>
            <a:ext cx="59194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常见问题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372235"/>
            <a:ext cx="12212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命名错误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输入有错误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检查拼写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NameErr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686685"/>
            <a:ext cx="9311640" cy="26752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370" y="45720"/>
            <a:ext cx="59194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常见问题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372235"/>
            <a:ext cx="12212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缩进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多余的空格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缩进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2571115"/>
            <a:ext cx="7748270" cy="4039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/>
          <a:srcRect l="9335" t="213" b="5008"/>
          <a:stretch>
            <a:fillRect/>
          </a:stretch>
        </p:blipFill>
        <p:spPr>
          <a:xfrm>
            <a:off x="1525502" y="2492723"/>
            <a:ext cx="3503699" cy="3508027"/>
          </a:xfrm>
          <a:custGeom>
            <a:avLst/>
            <a:gdLst>
              <a:gd name="connsiteX0" fmla="*/ 0 w 4666343"/>
              <a:gd name="connsiteY0" fmla="*/ 0 h 4615644"/>
              <a:gd name="connsiteX1" fmla="*/ 4666343 w 4666343"/>
              <a:gd name="connsiteY1" fmla="*/ 4615643 h 4615644"/>
              <a:gd name="connsiteX2" fmla="*/ 4666343 w 4666343"/>
              <a:gd name="connsiteY2" fmla="*/ 4615644 h 4615644"/>
              <a:gd name="connsiteX3" fmla="*/ 0 w 4666343"/>
              <a:gd name="connsiteY3" fmla="*/ 4615644 h 461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6343" h="4615644">
                <a:moveTo>
                  <a:pt x="0" y="0"/>
                </a:moveTo>
                <a:lnTo>
                  <a:pt x="4666343" y="4615643"/>
                </a:lnTo>
                <a:lnTo>
                  <a:pt x="4666343" y="4615644"/>
                </a:lnTo>
                <a:lnTo>
                  <a:pt x="0" y="4615644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l="17182" t="6007" r="30442" b="23424"/>
          <a:stretch>
            <a:fillRect/>
          </a:stretch>
        </p:blipFill>
        <p:spPr>
          <a:xfrm rot="16200000">
            <a:off x="7934749" y="858752"/>
            <a:ext cx="2734754" cy="2737756"/>
          </a:xfrm>
          <a:custGeom>
            <a:avLst/>
            <a:gdLst>
              <a:gd name="connsiteX0" fmla="*/ 3646338 w 3646338"/>
              <a:gd name="connsiteY0" fmla="*/ 0 h 3650343"/>
              <a:gd name="connsiteX1" fmla="*/ 3646338 w 3646338"/>
              <a:gd name="connsiteY1" fmla="*/ 3650343 h 3650343"/>
              <a:gd name="connsiteX2" fmla="*/ 0 w 3646338"/>
              <a:gd name="connsiteY2" fmla="*/ 3650343 h 365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6338" h="3650343">
                <a:moveTo>
                  <a:pt x="3646338" y="0"/>
                </a:moveTo>
                <a:lnTo>
                  <a:pt x="3646338" y="3650343"/>
                </a:lnTo>
                <a:lnTo>
                  <a:pt x="0" y="3650343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 rot="16200000">
            <a:off x="1719858" y="1846064"/>
            <a:ext cx="602456" cy="52030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2281238" y="950119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 rot="10800000">
            <a:off x="2281238" y="2800350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3" name="文本框 11"/>
          <p:cNvSpPr txBox="1"/>
          <p:nvPr/>
        </p:nvSpPr>
        <p:spPr>
          <a:xfrm>
            <a:off x="2697956" y="1725216"/>
            <a:ext cx="13525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500" dirty="0">
                <a:solidFill>
                  <a:schemeClr val="accent1"/>
                </a:solidFill>
              </a:rPr>
              <a:t>目录</a:t>
            </a:r>
            <a:endParaRPr lang="zh-CN" altLang="en-US" sz="4500" dirty="0">
              <a:solidFill>
                <a:schemeClr val="accent1"/>
              </a:solidFill>
            </a:endParaRPr>
          </a:p>
        </p:txBody>
      </p:sp>
      <p:sp>
        <p:nvSpPr>
          <p:cNvPr id="13" name="直角三角形 12"/>
          <p:cNvSpPr/>
          <p:nvPr/>
        </p:nvSpPr>
        <p:spPr>
          <a:xfrm>
            <a:off x="1521619" y="2489597"/>
            <a:ext cx="3507581" cy="3511154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直角三角形 14"/>
          <p:cNvSpPr/>
          <p:nvPr/>
        </p:nvSpPr>
        <p:spPr>
          <a:xfrm rot="10800000">
            <a:off x="7933135" y="857250"/>
            <a:ext cx="2734866" cy="273724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泪滴形 15"/>
          <p:cNvSpPr/>
          <p:nvPr/>
        </p:nvSpPr>
        <p:spPr>
          <a:xfrm>
            <a:off x="4581525" y="1879997"/>
            <a:ext cx="531019" cy="531019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泪滴形 16"/>
          <p:cNvSpPr/>
          <p:nvPr/>
        </p:nvSpPr>
        <p:spPr>
          <a:xfrm>
            <a:off x="4581525" y="2870597"/>
            <a:ext cx="531019" cy="5298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泪滴形 17"/>
          <p:cNvSpPr/>
          <p:nvPr/>
        </p:nvSpPr>
        <p:spPr>
          <a:xfrm>
            <a:off x="4581525" y="3860006"/>
            <a:ext cx="531019" cy="531019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泪滴形 18"/>
          <p:cNvSpPr/>
          <p:nvPr/>
        </p:nvSpPr>
        <p:spPr>
          <a:xfrm>
            <a:off x="4581525" y="4849416"/>
            <a:ext cx="531019" cy="53101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  <a:endParaRPr kumimoji="0" lang="zh-CN" altLang="en-US" sz="15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0" name="文本框 19"/>
          <p:cNvSpPr txBox="1"/>
          <p:nvPr/>
        </p:nvSpPr>
        <p:spPr>
          <a:xfrm>
            <a:off x="5417344" y="1997234"/>
            <a:ext cx="3726656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100" dirty="0">
                <a:solidFill>
                  <a:srgbClr val="1E7273"/>
                </a:solidFill>
              </a:rPr>
              <a:t>计算机的软件系统</a:t>
            </a:r>
            <a:endParaRPr lang="zh-CN" altLang="en-US" sz="2100" dirty="0">
              <a:solidFill>
                <a:srgbClr val="1E7273"/>
              </a:solidFill>
            </a:endParaRPr>
          </a:p>
        </p:txBody>
      </p:sp>
      <p:sp>
        <p:nvSpPr>
          <p:cNvPr id="9231" name="文本框 20"/>
          <p:cNvSpPr txBox="1"/>
          <p:nvPr/>
        </p:nvSpPr>
        <p:spPr>
          <a:xfrm>
            <a:off x="5417344" y="2986088"/>
            <a:ext cx="3945731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100" dirty="0">
                <a:solidFill>
                  <a:srgbClr val="1E7273"/>
                </a:solidFill>
              </a:rPr>
              <a:t>Python</a:t>
            </a:r>
            <a:r>
              <a:rPr lang="zh-CN" altLang="en-US" sz="2100" dirty="0">
                <a:solidFill>
                  <a:srgbClr val="1E7273"/>
                </a:solidFill>
              </a:rPr>
              <a:t>简介</a:t>
            </a:r>
            <a:endParaRPr lang="zh-CN" altLang="en-US" sz="2100" dirty="0">
              <a:solidFill>
                <a:srgbClr val="1E7273"/>
              </a:solidFill>
            </a:endParaRPr>
          </a:p>
        </p:txBody>
      </p:sp>
      <p:sp>
        <p:nvSpPr>
          <p:cNvPr id="9232" name="文本框 21"/>
          <p:cNvSpPr txBox="1"/>
          <p:nvPr/>
        </p:nvSpPr>
        <p:spPr>
          <a:xfrm>
            <a:off x="5417344" y="3983831"/>
            <a:ext cx="362664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100" dirty="0">
                <a:solidFill>
                  <a:srgbClr val="1E7273"/>
                </a:solidFill>
              </a:rPr>
              <a:t>第一个程序</a:t>
            </a:r>
            <a:endParaRPr lang="zh-CN" altLang="en-US" sz="2100" dirty="0">
              <a:solidFill>
                <a:srgbClr val="1E7273"/>
              </a:solidFill>
            </a:endParaRPr>
          </a:p>
        </p:txBody>
      </p:sp>
      <p:sp>
        <p:nvSpPr>
          <p:cNvPr id="9233" name="文本框 22"/>
          <p:cNvSpPr txBox="1"/>
          <p:nvPr/>
        </p:nvSpPr>
        <p:spPr>
          <a:xfrm>
            <a:off x="5417344" y="4972050"/>
            <a:ext cx="362664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100" dirty="0">
                <a:solidFill>
                  <a:srgbClr val="1E7273"/>
                </a:solidFill>
              </a:rPr>
              <a:t>BUG</a:t>
            </a:r>
            <a:endParaRPr lang="en-US" altLang="zh-CN" sz="2100" dirty="0">
              <a:solidFill>
                <a:srgbClr val="1E7273"/>
              </a:solidFill>
            </a:endParaRPr>
          </a:p>
        </p:txBody>
      </p:sp>
      <p:pic>
        <p:nvPicPr>
          <p:cNvPr id="9234" name="图片 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81" y="859631"/>
            <a:ext cx="3055144" cy="137398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370" y="45720"/>
            <a:ext cx="591947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常见问题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10" y="1372235"/>
            <a:ext cx="12212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无效的语法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无效的语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85" y="2702560"/>
            <a:ext cx="1092136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grayscl/>
          </a:blip>
          <a:srcRect l="22121" r="38969" b="19988"/>
          <a:stretch>
            <a:fillRect/>
          </a:stretch>
        </p:blipFill>
        <p:spPr>
          <a:xfrm>
            <a:off x="6939783" y="868132"/>
            <a:ext cx="3728217" cy="5117724"/>
          </a:xfrm>
          <a:custGeom>
            <a:avLst/>
            <a:gdLst>
              <a:gd name="connsiteX0" fmla="*/ 4970956 w 4970956"/>
              <a:gd name="connsiteY0" fmla="*/ 0 h 6823632"/>
              <a:gd name="connsiteX1" fmla="*/ 4970955 w 4970956"/>
              <a:gd name="connsiteY1" fmla="*/ 6823632 h 6823632"/>
              <a:gd name="connsiteX2" fmla="*/ 0 w 4970956"/>
              <a:gd name="connsiteY2" fmla="*/ 2796163 h 682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956" h="6823632">
                <a:moveTo>
                  <a:pt x="4970956" y="0"/>
                </a:moveTo>
                <a:lnTo>
                  <a:pt x="4970955" y="6823632"/>
                </a:lnTo>
                <a:lnTo>
                  <a:pt x="0" y="2796163"/>
                </a:lnTo>
                <a:close/>
              </a:path>
            </a:pathLst>
          </a:custGeom>
        </p:spPr>
      </p:pic>
      <p:sp>
        <p:nvSpPr>
          <p:cNvPr id="16" name="任意多边形: 形状 15"/>
          <p:cNvSpPr/>
          <p:nvPr/>
        </p:nvSpPr>
        <p:spPr>
          <a:xfrm rot="16200000">
            <a:off x="4604742" y="3100983"/>
            <a:ext cx="603647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7652" name="组合 1"/>
          <p:cNvGrpSpPr/>
          <p:nvPr/>
        </p:nvGrpSpPr>
        <p:grpSpPr>
          <a:xfrm>
            <a:off x="1524000" y="875110"/>
            <a:ext cx="3700463" cy="4157663"/>
            <a:chOff x="-1" y="565806"/>
            <a:chExt cx="4933951" cy="5543551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8688" t="282" r="51600" b="17821"/>
            <a:stretch>
              <a:fillRect/>
            </a:stretch>
          </p:blipFill>
          <p:spPr>
            <a:xfrm>
              <a:off x="0" y="565806"/>
              <a:ext cx="4778923" cy="5543551"/>
            </a:xfrm>
            <a:custGeom>
              <a:avLst/>
              <a:gdLst>
                <a:gd name="connsiteX0" fmla="*/ 0 w 4841735"/>
                <a:gd name="connsiteY0" fmla="*/ 0 h 5616413"/>
                <a:gd name="connsiteX1" fmla="*/ 4841735 w 4841735"/>
                <a:gd name="connsiteY1" fmla="*/ 2808207 h 5616413"/>
                <a:gd name="connsiteX2" fmla="*/ 0 w 4841735"/>
                <a:gd name="connsiteY2" fmla="*/ 5616413 h 56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1735" h="5616413">
                  <a:moveTo>
                    <a:pt x="0" y="0"/>
                  </a:moveTo>
                  <a:lnTo>
                    <a:pt x="4841735" y="2808207"/>
                  </a:lnTo>
                  <a:lnTo>
                    <a:pt x="0" y="5616413"/>
                  </a:lnTo>
                  <a:close/>
                </a:path>
              </a:pathLst>
            </a:custGeom>
          </p:spPr>
        </p:pic>
        <p:sp>
          <p:nvSpPr>
            <p:cNvPr id="19" name="任意多边形: 形状 18"/>
            <p:cNvSpPr/>
            <p:nvPr/>
          </p:nvSpPr>
          <p:spPr>
            <a:xfrm rot="5400000">
              <a:off x="-304801" y="870606"/>
              <a:ext cx="5543551" cy="4933951"/>
            </a:xfrm>
            <a:custGeom>
              <a:avLst/>
              <a:gdLst>
                <a:gd name="connsiteX0" fmla="*/ 363359 w 3103418"/>
                <a:gd name="connsiteY0" fmla="*/ 2435214 h 2675360"/>
                <a:gd name="connsiteX1" fmla="*/ 2740059 w 3103418"/>
                <a:gd name="connsiteY1" fmla="*/ 2435214 h 2675360"/>
                <a:gd name="connsiteX2" fmla="*/ 1551709 w 3103418"/>
                <a:gd name="connsiteY2" fmla="*/ 386337 h 2675360"/>
                <a:gd name="connsiteX3" fmla="*/ 0 w 3103418"/>
                <a:gd name="connsiteY3" fmla="*/ 2675360 h 2675360"/>
                <a:gd name="connsiteX4" fmla="*/ 1551709 w 3103418"/>
                <a:gd name="connsiteY4" fmla="*/ 0 h 2675360"/>
                <a:gd name="connsiteX5" fmla="*/ 3103418 w 3103418"/>
                <a:gd name="connsiteY5" fmla="*/ 2675360 h 26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3418" h="2675360">
                  <a:moveTo>
                    <a:pt x="363359" y="2435214"/>
                  </a:moveTo>
                  <a:lnTo>
                    <a:pt x="2740059" y="2435214"/>
                  </a:lnTo>
                  <a:lnTo>
                    <a:pt x="1551709" y="386337"/>
                  </a:lnTo>
                  <a:close/>
                  <a:moveTo>
                    <a:pt x="0" y="2675360"/>
                  </a:moveTo>
                  <a:lnTo>
                    <a:pt x="1551709" y="0"/>
                  </a:lnTo>
                  <a:lnTo>
                    <a:pt x="3103418" y="267536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任意多边形: 形状 19"/>
          <p:cNvSpPr/>
          <p:nvPr/>
        </p:nvSpPr>
        <p:spPr>
          <a:xfrm rot="16200000">
            <a:off x="2726531" y="1137047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6200000">
            <a:off x="6245423" y="1551980"/>
            <a:ext cx="5117306" cy="3727847"/>
          </a:xfrm>
          <a:custGeom>
            <a:avLst/>
            <a:gdLst>
              <a:gd name="connsiteX0" fmla="*/ 6823632 w 6823632"/>
              <a:gd name="connsiteY0" fmla="*/ 4970956 h 4970956"/>
              <a:gd name="connsiteX1" fmla="*/ 0 w 6823632"/>
              <a:gd name="connsiteY1" fmla="*/ 4970955 h 4970956"/>
              <a:gd name="connsiteX2" fmla="*/ 4027469 w 6823632"/>
              <a:gd name="connsiteY2" fmla="*/ 0 h 4970956"/>
              <a:gd name="connsiteX3" fmla="*/ 6823632 w 6823632"/>
              <a:gd name="connsiteY3" fmla="*/ 4970956 h 497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632" h="4970956">
                <a:moveTo>
                  <a:pt x="6823632" y="4970956"/>
                </a:moveTo>
                <a:lnTo>
                  <a:pt x="0" y="4970955"/>
                </a:lnTo>
                <a:lnTo>
                  <a:pt x="4027469" y="0"/>
                </a:lnTo>
                <a:lnTo>
                  <a:pt x="6823632" y="497095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 rot="16200000">
            <a:off x="4580255" y="-101600"/>
            <a:ext cx="3032125" cy="9144000"/>
          </a:xfrm>
          <a:custGeom>
            <a:avLst/>
            <a:gdLst>
              <a:gd name="connsiteX0" fmla="*/ 4061839 w 4061839"/>
              <a:gd name="connsiteY0" fmla="*/ 7221046 h 12192001"/>
              <a:gd name="connsiteX1" fmla="*/ 34370 w 4061839"/>
              <a:gd name="connsiteY1" fmla="*/ 12192001 h 12192001"/>
              <a:gd name="connsiteX2" fmla="*/ 0 w 4061839"/>
              <a:gd name="connsiteY2" fmla="*/ 12192001 h 12192001"/>
              <a:gd name="connsiteX3" fmla="*/ 1 w 4061839"/>
              <a:gd name="connsiteY3" fmla="*/ 0 h 12192001"/>
              <a:gd name="connsiteX4" fmla="*/ 4061839 w 4061839"/>
              <a:gd name="connsiteY4" fmla="*/ 7221046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1839" h="12192001">
                <a:moveTo>
                  <a:pt x="4061839" y="7221046"/>
                </a:moveTo>
                <a:lnTo>
                  <a:pt x="34370" y="12192001"/>
                </a:lnTo>
                <a:lnTo>
                  <a:pt x="0" y="12192001"/>
                </a:lnTo>
                <a:lnTo>
                  <a:pt x="1" y="0"/>
                </a:lnTo>
                <a:lnTo>
                  <a:pt x="4061839" y="72210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6" name="文本框 47"/>
          <p:cNvSpPr txBox="1"/>
          <p:nvPr/>
        </p:nvSpPr>
        <p:spPr>
          <a:xfrm>
            <a:off x="3374231" y="733425"/>
            <a:ext cx="5578079" cy="168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350" dirty="0">
                <a:solidFill>
                  <a:srgbClr val="68D7D8"/>
                </a:solidFill>
              </a:rPr>
              <a:t>THANKS</a:t>
            </a:r>
            <a:endParaRPr lang="zh-CN" altLang="en-US" sz="10350" dirty="0">
              <a:solidFill>
                <a:srgbClr val="68D7D8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237060" y="1210866"/>
            <a:ext cx="4157663" cy="3583781"/>
          </a:xfrm>
          <a:prstGeom prst="triangl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 rot="5400000" flipH="1">
            <a:off x="1487091" y="5310188"/>
            <a:ext cx="536972" cy="463154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5400000" flipH="1">
            <a:off x="9194006" y="965597"/>
            <a:ext cx="602456" cy="519113"/>
          </a:xfrm>
          <a:custGeom>
            <a:avLst/>
            <a:gdLst>
              <a:gd name="connsiteX0" fmla="*/ 919019 w 1838037"/>
              <a:gd name="connsiteY0" fmla="*/ 603392 h 1584515"/>
              <a:gd name="connsiteX1" fmla="*/ 574964 w 1838037"/>
              <a:gd name="connsiteY1" fmla="*/ 1196589 h 1584515"/>
              <a:gd name="connsiteX2" fmla="*/ 1263073 w 1838037"/>
              <a:gd name="connsiteY2" fmla="*/ 1196589 h 1584515"/>
              <a:gd name="connsiteX3" fmla="*/ 919019 w 1838037"/>
              <a:gd name="connsiteY3" fmla="*/ 0 h 1584515"/>
              <a:gd name="connsiteX4" fmla="*/ 1838037 w 1838037"/>
              <a:gd name="connsiteY4" fmla="*/ 1584515 h 1584515"/>
              <a:gd name="connsiteX5" fmla="*/ 0 w 1838037"/>
              <a:gd name="connsiteY5" fmla="*/ 1584515 h 158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037" h="1584515">
                <a:moveTo>
                  <a:pt x="919019" y="603392"/>
                </a:moveTo>
                <a:lnTo>
                  <a:pt x="574964" y="1196589"/>
                </a:lnTo>
                <a:lnTo>
                  <a:pt x="1263073" y="1196589"/>
                </a:lnTo>
                <a:close/>
                <a:moveTo>
                  <a:pt x="919019" y="0"/>
                </a:moveTo>
                <a:lnTo>
                  <a:pt x="1838037" y="1584515"/>
                </a:lnTo>
                <a:lnTo>
                  <a:pt x="0" y="15845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0" name="文本框 2"/>
          <p:cNvSpPr txBox="1"/>
          <p:nvPr/>
        </p:nvSpPr>
        <p:spPr>
          <a:xfrm>
            <a:off x="4613672" y="4212431"/>
            <a:ext cx="3986213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000" b="1" dirty="0">
                <a:solidFill>
                  <a:schemeClr val="bg1"/>
                </a:solidFill>
              </a:rPr>
              <a:t>谢谢您的聆听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pic>
        <p:nvPicPr>
          <p:cNvPr id="27661" name="图片 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60" y="1637110"/>
            <a:ext cx="3768328" cy="16942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30695" y="5442585"/>
            <a:ext cx="300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--by </a:t>
            </a:r>
            <a:r>
              <a:rPr lang="zh-CN" altLang="en-US"/>
              <a:t>乔木老师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331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7620"/>
            <a:ext cx="8279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计算机的软件系统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0" y="1250950"/>
            <a:ext cx="12252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</a:rPr>
              <a:t>▲系统软件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▲应用软件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605" y="-6985"/>
            <a:ext cx="6869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系统软件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3-12062914303LM"/>
          <p:cNvPicPr>
            <a:picLocks noChangeAspect="1"/>
          </p:cNvPicPr>
          <p:nvPr/>
        </p:nvPicPr>
        <p:blipFill>
          <a:blip r:embed="rId3"/>
          <a:srcRect l="6895" t="10985" r="5820" b="16745"/>
          <a:stretch>
            <a:fillRect/>
          </a:stretch>
        </p:blipFill>
        <p:spPr>
          <a:xfrm>
            <a:off x="7307580" y="2762250"/>
            <a:ext cx="4747260" cy="267017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017010" y="3223895"/>
            <a:ext cx="2972435" cy="1200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647190"/>
            <a:ext cx="3488055" cy="4899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2025" y="1861820"/>
            <a:ext cx="47326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6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?   ?   ?</a:t>
            </a:r>
            <a:endParaRPr lang="en-US" altLang="zh-CN" sz="60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605" y="-6985"/>
            <a:ext cx="6869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系统软件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3-12062914303LM"/>
          <p:cNvPicPr>
            <a:picLocks noChangeAspect="1"/>
          </p:cNvPicPr>
          <p:nvPr/>
        </p:nvPicPr>
        <p:blipFill>
          <a:blip r:embed="rId3"/>
          <a:srcRect l="6895" t="10985" r="5820" b="16745"/>
          <a:stretch>
            <a:fillRect/>
          </a:stretch>
        </p:blipFill>
        <p:spPr>
          <a:xfrm>
            <a:off x="7307580" y="2762250"/>
            <a:ext cx="4747260" cy="267017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017010" y="3223895"/>
            <a:ext cx="2972435" cy="1200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647190"/>
            <a:ext cx="3488055" cy="4899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2025" y="1861820"/>
            <a:ext cx="47326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sz="60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windows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35" y="2138680"/>
            <a:ext cx="1301115" cy="1301115"/>
          </a:xfrm>
          <a:prstGeom prst="rect">
            <a:avLst/>
          </a:prstGeom>
        </p:spPr>
      </p:pic>
      <p:pic>
        <p:nvPicPr>
          <p:cNvPr id="8" name="图片 7" descr="苹果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10" y="4528820"/>
            <a:ext cx="1318260" cy="1318260"/>
          </a:xfrm>
          <a:prstGeom prst="rect">
            <a:avLst/>
          </a:prstGeom>
        </p:spPr>
      </p:pic>
      <p:pic>
        <p:nvPicPr>
          <p:cNvPr id="9" name="图片 8" descr="linux_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270" y="1974850"/>
            <a:ext cx="1039495" cy="1249045"/>
          </a:xfrm>
          <a:prstGeom prst="rect">
            <a:avLst/>
          </a:prstGeom>
        </p:spPr>
      </p:pic>
      <p:pic>
        <p:nvPicPr>
          <p:cNvPr id="10" name="图片 9" descr="安卓的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620" y="4528820"/>
            <a:ext cx="1254760" cy="1461135"/>
          </a:xfrm>
          <a:prstGeom prst="rect">
            <a:avLst/>
          </a:prstGeom>
        </p:spPr>
      </p:pic>
      <p:pic>
        <p:nvPicPr>
          <p:cNvPr id="11" name="图片 10" descr="华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1630" y="822960"/>
            <a:ext cx="2223135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3345" y="34925"/>
            <a:ext cx="3230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系统软件</a:t>
            </a:r>
            <a:endParaRPr lang="zh-CN" altLang="en-US" sz="6000"/>
          </a:p>
        </p:txBody>
      </p:sp>
      <p:pic>
        <p:nvPicPr>
          <p:cNvPr id="11" name="图片 10" descr="华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253490"/>
            <a:ext cx="2223135" cy="1162050"/>
          </a:xfrm>
          <a:prstGeom prst="rect">
            <a:avLst/>
          </a:prstGeom>
        </p:spPr>
      </p:pic>
      <p:pic>
        <p:nvPicPr>
          <p:cNvPr id="4" name="图片 3" descr="windows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2830195"/>
            <a:ext cx="1301115" cy="1301115"/>
          </a:xfrm>
          <a:prstGeom prst="rect">
            <a:avLst/>
          </a:prstGeom>
        </p:spPr>
      </p:pic>
      <p:pic>
        <p:nvPicPr>
          <p:cNvPr id="9" name="图片 8" descr="linux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740" y="2856230"/>
            <a:ext cx="1039495" cy="1249045"/>
          </a:xfrm>
          <a:prstGeom prst="rect">
            <a:avLst/>
          </a:prstGeom>
        </p:spPr>
      </p:pic>
      <p:pic>
        <p:nvPicPr>
          <p:cNvPr id="8" name="图片 7" descr="苹果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40" y="4671695"/>
            <a:ext cx="1318260" cy="1318260"/>
          </a:xfrm>
          <a:prstGeom prst="rect">
            <a:avLst/>
          </a:prstGeom>
        </p:spPr>
      </p:pic>
      <p:pic>
        <p:nvPicPr>
          <p:cNvPr id="10" name="图片 9" descr="安卓的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" y="4528820"/>
            <a:ext cx="1254760" cy="146113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908300" y="2468880"/>
            <a:ext cx="5039360" cy="1687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3-12062914303LM"/>
          <p:cNvPicPr>
            <a:picLocks noChangeAspect="1"/>
          </p:cNvPicPr>
          <p:nvPr/>
        </p:nvPicPr>
        <p:blipFill>
          <a:blip r:embed="rId8"/>
          <a:srcRect l="6895" t="10985" r="5820" b="16745"/>
          <a:stretch>
            <a:fillRect/>
          </a:stretch>
        </p:blipFill>
        <p:spPr>
          <a:xfrm>
            <a:off x="8077200" y="2221230"/>
            <a:ext cx="4102100" cy="2307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2475" y="2087880"/>
            <a:ext cx="4271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操作系统软件</a:t>
            </a:r>
            <a:endParaRPr lang="zh-CN" altLang="en-US" sz="44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8940" y="4358640"/>
            <a:ext cx="51155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建立计算机与人之间的交流平台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使人可以控制计算机进行工作。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windows, mac, ios, linux, hongmeng, android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3446" y="-275669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605" y="26670"/>
            <a:ext cx="6037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应用软件</a:t>
            </a:r>
            <a:endParaRPr lang="zh-CN" altLang="en-US" sz="5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带耳机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" y="1097280"/>
            <a:ext cx="3688080" cy="552577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810635" y="2623185"/>
            <a:ext cx="3840480" cy="1612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网易云音乐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90" y="1635125"/>
            <a:ext cx="2129790" cy="2129790"/>
          </a:xfrm>
          <a:prstGeom prst="rect">
            <a:avLst/>
          </a:prstGeom>
        </p:spPr>
      </p:pic>
      <p:pic>
        <p:nvPicPr>
          <p:cNvPr id="6" name="图片 5" descr="QQ音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85" y="3768090"/>
            <a:ext cx="2854960" cy="2854960"/>
          </a:xfrm>
          <a:prstGeom prst="rect">
            <a:avLst/>
          </a:prstGeom>
        </p:spPr>
      </p:pic>
      <p:pic>
        <p:nvPicPr>
          <p:cNvPr id="8" name="图片 7" descr="酷狗音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480" y="1635125"/>
            <a:ext cx="2368550" cy="2368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9220" y="-12065"/>
            <a:ext cx="3230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6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应用软件</a:t>
            </a:r>
            <a:endParaRPr lang="zh-CN" altLang="en-US" sz="60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使用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" y="2034540"/>
            <a:ext cx="4708525" cy="330581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725670" y="2980690"/>
            <a:ext cx="4055745" cy="141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QQ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510" y="1238885"/>
            <a:ext cx="2704465" cy="2704465"/>
          </a:xfrm>
          <a:prstGeom prst="rect">
            <a:avLst/>
          </a:prstGeom>
        </p:spPr>
      </p:pic>
      <p:pic>
        <p:nvPicPr>
          <p:cNvPr id="6" name="图片 5" descr="微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065" y="4173855"/>
            <a:ext cx="2476500" cy="2476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09845" y="2553335"/>
            <a:ext cx="3287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应用软件</a:t>
            </a:r>
            <a:endParaRPr lang="zh-CN" altLang="en-US" sz="4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1230" y="4535170"/>
            <a:ext cx="4209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满足用户特定需求的功能程序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0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1876" y="-352504"/>
            <a:ext cx="4489847" cy="2018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5080"/>
            <a:ext cx="6325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17320"/>
            <a:ext cx="122529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是人类最重要的交际工具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是人类之间进行信息交换的主要表达方式。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编程语言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是用来定义计算机程序的语言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用来向计算机发出指令。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语言是一种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面向对象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解释型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计算机程序设计语言。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h_f"/>
  <p:tag name="KSO_WM_UNIT_INDEX" val="1_1_1"/>
  <p:tag name="KSO_WM_UNIT_ID" val="diagram20161353_1*l_h_f*1_1_1"/>
  <p:tag name="KSO_WM_UNIT_LAYERLEVEL" val="1_1_1"/>
  <p:tag name="KSO_WM_UNIT_VALUE" val="9"/>
  <p:tag name="KSO_WM_UNIT_HIGHLIGHT" val="0"/>
  <p:tag name="KSO_WM_UNIT_COMPATIBLE" val="0"/>
  <p:tag name="KSO_WM_UNIT_CLEAR" val="0"/>
  <p:tag name="KSO_WM_DIAGRAM_GROUP_CODE" val="l1-1"/>
  <p:tag name="KSO_WM_UNIT_PRESET_TEXT" val="添加目录标题"/>
  <p:tag name="KSO_WM_UNIT_TEXT_FILL_FORE_SCHEMECOLOR_INDEX" val="13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61353_1*i*7"/>
  <p:tag name="KSO_WM_TEMPLATE_CATEGORY" val="diagram"/>
  <p:tag name="KSO_WM_TEMPLATE_INDEX" val="20161353"/>
  <p:tag name="KSO_WM_UNIT_INDEX" val="7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1"/>
  <p:tag name="KSO_WM_UNIT_ID" val="diagram20161353_1*l_i*1_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2"/>
  <p:tag name="KSO_WM_UNIT_ID" val="diagram20161353_1*l_i*1_2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3"/>
  <p:tag name="KSO_WM_UNIT_ID" val="diagram20161353_1*l_i*1_3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4"/>
  <p:tag name="KSO_WM_UNIT_ID" val="diagram20161353_1*l_i*1_4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53"/>
  <p:tag name="KSO_WM_UNIT_TYPE" val="l_i"/>
  <p:tag name="KSO_WM_UNIT_INDEX" val="1_5"/>
  <p:tag name="KSO_WM_UNIT_ID" val="diagram20161353_1*l_i*1_5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9.xml><?xml version="1.0" encoding="utf-8"?>
<p:tagLst xmlns:p="http://schemas.openxmlformats.org/presentationml/2006/main">
  <p:tag name="KSO_WM_SLIDE_ITEM_CNT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1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2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3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4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5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6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7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8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79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1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2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3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4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5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86.xml><?xml version="1.0" encoding="utf-8"?>
<p:tagLst xmlns:p="http://schemas.openxmlformats.org/presentationml/2006/main">
  <p:tag name="REFSHAPE" val="812513596"/>
  <p:tag name="KSO_WM_UNIT_PLACING_PICTURE_USER_VIEWPORT" val="{&quot;height&quot;:3178.1244094488188,&quot;width&quot;:7070.625196850393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宽屏</PresentationFormat>
  <Paragraphs>153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BatangChe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南有乔木。</cp:lastModifiedBy>
  <cp:revision>38</cp:revision>
  <dcterms:created xsi:type="dcterms:W3CDTF">2019-06-19T02:08:00Z</dcterms:created>
  <dcterms:modified xsi:type="dcterms:W3CDTF">2020-01-06T08:05:14Z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